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36"/>
  </p:notesMasterIdLst>
  <p:sldIdLst>
    <p:sldId id="258" r:id="rId2"/>
    <p:sldId id="259" r:id="rId3"/>
    <p:sldId id="263" r:id="rId4"/>
    <p:sldId id="264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7" r:id="rId15"/>
    <p:sldId id="312" r:id="rId16"/>
    <p:sldId id="281" r:id="rId17"/>
    <p:sldId id="282" r:id="rId18"/>
    <p:sldId id="283" r:id="rId19"/>
    <p:sldId id="284" r:id="rId20"/>
    <p:sldId id="285" r:id="rId21"/>
    <p:sldId id="311" r:id="rId22"/>
    <p:sldId id="288" r:id="rId23"/>
    <p:sldId id="289" r:id="rId24"/>
    <p:sldId id="290" r:id="rId25"/>
    <p:sldId id="292" r:id="rId26"/>
    <p:sldId id="293" r:id="rId27"/>
    <p:sldId id="294" r:id="rId28"/>
    <p:sldId id="295" r:id="rId29"/>
    <p:sldId id="296" r:id="rId30"/>
    <p:sldId id="297" r:id="rId31"/>
    <p:sldId id="298" r:id="rId32"/>
    <p:sldId id="302" r:id="rId33"/>
    <p:sldId id="303" r:id="rId34"/>
    <p:sldId id="304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1" autoAdjust="0"/>
    <p:restoredTop sz="94694"/>
  </p:normalViewPr>
  <p:slideViewPr>
    <p:cSldViewPr snapToGrid="0">
      <p:cViewPr varScale="1">
        <p:scale>
          <a:sx n="72" d="100"/>
          <a:sy n="72" d="100"/>
        </p:scale>
        <p:origin x="-1008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E4137-9C57-4BE7-8509-9D67AAFC4A5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54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14076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818" y="5155854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416386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817" y="5722592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hyperlink" Target="data-action-lab.com" TargetMode="Externa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985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63CE7028-CDC2-A048-9FDF-C46CEB99E2DB}"/>
              </a:ext>
            </a:extLst>
          </p:cNvPr>
          <p:cNvPicPr/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40" y="6455412"/>
            <a:ext cx="4097020" cy="2739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FF5D9608-6046-B74F-AD6B-B49AB843FA8C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620" y="6455225"/>
            <a:ext cx="274320" cy="27432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18B58284-4A9F-8B47-93D9-EDA38991E4C1}"/>
              </a:ext>
            </a:extLst>
          </p:cNvPr>
          <p:cNvSpPr txBox="1"/>
          <p:nvPr userDrawn="1"/>
        </p:nvSpPr>
        <p:spPr>
          <a:xfrm>
            <a:off x="9037320" y="6407719"/>
            <a:ext cx="237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B3B3B3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data-action-lab.com</a:t>
            </a:r>
            <a:endParaRPr lang="en-US" dirty="0">
              <a:solidFill>
                <a:srgbClr val="B3B3B3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None/>
        <a:defRPr sz="24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0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BASICS OF PROGRAMMING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SETTING THE STAGE</a:t>
            </a:r>
          </a:p>
        </p:txBody>
      </p:sp>
    </p:spTree>
    <p:extLst>
      <p:ext uri="{BB962C8B-B14F-4D97-AF65-F5344CB8AC3E}">
        <p14:creationId xmlns:p14="http://schemas.microsoft.com/office/powerpoint/2010/main" val="410747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Pour ½ cup flour into bowl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Break one egg into bowl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Pour 3 tablespoons oil into bowl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Pour 1 teaspoon baking powder into bowl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Mix with spoon until smooth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Pour mixture into muffin tins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Bake for 15 minutes at 350 degrees Fahrenheit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1562" y="2054493"/>
            <a:ext cx="3405629" cy="395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88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sequence of instructions which have one or more well defined stopping points.</a:t>
            </a:r>
          </a:p>
        </p:txBody>
      </p:sp>
    </p:spTree>
    <p:extLst>
      <p:ext uri="{BB962C8B-B14F-4D97-AF65-F5344CB8AC3E}">
        <p14:creationId xmlns:p14="http://schemas.microsoft.com/office/powerpoint/2010/main" val="22954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Program: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008016"/>
            <a:ext cx="6521171" cy="4140767"/>
          </a:xfrm>
        </p:spPr>
        <p:txBody>
          <a:bodyPr>
            <a:normAutofit/>
          </a:bodyPr>
          <a:lstStyle/>
          <a:p>
            <a:r>
              <a:rPr lang="en-US" dirty="0"/>
              <a:t>Higher level computer languages are compiled into (or interpreted as) ‘machine code’ – a series of very basic instructions that tell the computer hardware how to behave.</a:t>
            </a:r>
          </a:p>
          <a:p>
            <a:endParaRPr lang="en-US" sz="500" dirty="0"/>
          </a:p>
          <a:p>
            <a:r>
              <a:rPr lang="en-US" dirty="0"/>
              <a:t>When the computer is carrying out the instructions, we say it is ‘running’ the program – as a </a:t>
            </a:r>
            <a:r>
              <a:rPr lang="en-US" b="1" dirty="0"/>
              <a:t>process</a:t>
            </a:r>
          </a:p>
          <a:p>
            <a:endParaRPr lang="en-US" sz="500" dirty="0"/>
          </a:p>
          <a:p>
            <a:r>
              <a:rPr lang="en-US" dirty="0"/>
              <a:t>We can instruct a computer to run a program. Computers can also tell themselves to run programs!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2998" y="2116788"/>
            <a:ext cx="4472660" cy="373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04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Programs: The Big PICTURE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438" y="1992336"/>
            <a:ext cx="11139370" cy="4140767"/>
          </a:xfrm>
        </p:spPr>
        <p:txBody>
          <a:bodyPr>
            <a:normAutofit fontScale="92500"/>
          </a:bodyPr>
          <a:lstStyle/>
          <a:p>
            <a:pPr algn="just"/>
            <a:r>
              <a:rPr lang="en-US" sz="2600" dirty="0"/>
              <a:t>All computers operate by running (compiled) computer programs.</a:t>
            </a:r>
          </a:p>
          <a:p>
            <a:pPr algn="just"/>
            <a:endParaRPr lang="en-US" sz="500" dirty="0"/>
          </a:p>
          <a:p>
            <a:pPr algn="just"/>
            <a:r>
              <a:rPr lang="en-US" sz="2600" dirty="0"/>
              <a:t>The internet is a collection of computers connected by physical wires or radio wave transmitters and receivers.</a:t>
            </a:r>
          </a:p>
          <a:p>
            <a:pPr algn="just"/>
            <a:endParaRPr lang="en-US" sz="500" dirty="0"/>
          </a:p>
          <a:p>
            <a:pPr algn="just"/>
            <a:r>
              <a:rPr lang="en-US" sz="2600" dirty="0"/>
              <a:t>Computers transmit to, and receive signals from, other computers on this network. </a:t>
            </a:r>
          </a:p>
          <a:p>
            <a:pPr algn="just"/>
            <a:endParaRPr lang="en-US" sz="500" dirty="0"/>
          </a:p>
          <a:p>
            <a:pPr algn="just"/>
            <a:r>
              <a:rPr lang="en-US" sz="2600" dirty="0"/>
              <a:t>The signals sent from computer to computer, and what is done with received signals, are based on what programs the computers are running.</a:t>
            </a:r>
          </a:p>
          <a:p>
            <a:pPr algn="just"/>
            <a:endParaRPr lang="en-US" sz="500" dirty="0"/>
          </a:p>
          <a:p>
            <a:pPr algn="just"/>
            <a:r>
              <a:rPr lang="en-US" sz="2600" dirty="0"/>
              <a:t>The cloud is a part of the internet loosely defined as a collection of computers used mainly to store and serve content to other computers.</a:t>
            </a:r>
          </a:p>
        </p:txBody>
      </p:sp>
    </p:spTree>
    <p:extLst>
      <p:ext uri="{BB962C8B-B14F-4D97-AF65-F5344CB8AC3E}">
        <p14:creationId xmlns:p14="http://schemas.microsoft.com/office/powerpoint/2010/main" val="4155651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of Computer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Variables</a:t>
            </a:r>
          </a:p>
          <a:p>
            <a:r>
              <a:rPr lang="en-US" dirty="0"/>
              <a:t>Data Structures</a:t>
            </a:r>
          </a:p>
          <a:p>
            <a:r>
              <a:rPr lang="en-US" dirty="0"/>
              <a:t>Operators</a:t>
            </a:r>
          </a:p>
          <a:p>
            <a:r>
              <a:rPr lang="en-US" dirty="0"/>
              <a:t>Statements and Expressions</a:t>
            </a:r>
          </a:p>
          <a:p>
            <a:r>
              <a:rPr lang="en-US" dirty="0"/>
              <a:t>Blocks (and Scope)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Logical (Control) Flow</a:t>
            </a:r>
          </a:p>
          <a:p>
            <a:r>
              <a:rPr lang="en-US" dirty="0"/>
              <a:t>Libraries/Packages/Modules</a:t>
            </a:r>
          </a:p>
          <a:p>
            <a:r>
              <a:rPr lang="en-US" dirty="0"/>
              <a:t>Inputs/Outputs</a:t>
            </a:r>
          </a:p>
          <a:p>
            <a:r>
              <a:rPr lang="en-US" dirty="0"/>
              <a:t>Interpreters/Compilers</a:t>
            </a:r>
          </a:p>
        </p:txBody>
      </p:sp>
    </p:spTree>
    <p:extLst>
      <p:ext uri="{BB962C8B-B14F-4D97-AF65-F5344CB8AC3E}">
        <p14:creationId xmlns:p14="http://schemas.microsoft.com/office/powerpoint/2010/main" val="21195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96" y="889001"/>
            <a:ext cx="11923999" cy="49475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7484" y="4428810"/>
            <a:ext cx="1994027" cy="192195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26137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Components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designing an algorithm, we need to specify:</a:t>
            </a:r>
          </a:p>
          <a:p>
            <a:pPr lvl="1"/>
            <a:r>
              <a:rPr lang="en-US" dirty="0"/>
              <a:t>input</a:t>
            </a:r>
          </a:p>
          <a:p>
            <a:pPr lvl="1"/>
            <a:r>
              <a:rPr lang="en-US" dirty="0"/>
              <a:t>output</a:t>
            </a:r>
          </a:p>
          <a:p>
            <a:pPr lvl="1"/>
            <a:r>
              <a:rPr lang="en-US" dirty="0"/>
              <a:t>how the input should be transformed to provide the output</a:t>
            </a:r>
          </a:p>
          <a:p>
            <a:endParaRPr lang="en-US" sz="500" dirty="0"/>
          </a:p>
          <a:p>
            <a:r>
              <a:rPr lang="en-US" dirty="0"/>
              <a:t>From a bigger picture perspective, we can also talk about the function, or purpose of the algorithm.</a:t>
            </a:r>
          </a:p>
        </p:txBody>
      </p:sp>
    </p:spTree>
    <p:extLst>
      <p:ext uri="{BB962C8B-B14F-4D97-AF65-F5344CB8AC3E}">
        <p14:creationId xmlns:p14="http://schemas.microsoft.com/office/powerpoint/2010/main" val="289099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Pseudo-code: 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600" dirty="0" err="1">
                <a:latin typeface="Courier"/>
                <a:cs typeface="Courier"/>
              </a:rPr>
              <a:t>j_cluster</a:t>
            </a:r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array_of_points</a:t>
            </a:r>
            <a:r>
              <a:rPr lang="en-US" sz="1600" dirty="0">
                <a:latin typeface="Courier"/>
                <a:cs typeface="Courier"/>
              </a:rPr>
              <a:t>, </a:t>
            </a:r>
            <a:r>
              <a:rPr lang="en-US" sz="1600" dirty="0" err="1">
                <a:latin typeface="Courier"/>
                <a:cs typeface="Courier"/>
              </a:rPr>
              <a:t>max_n_neighbour_distance</a:t>
            </a:r>
            <a:r>
              <a:rPr lang="en-US" sz="1600" dirty="0">
                <a:latin typeface="Courier"/>
                <a:cs typeface="Courier"/>
              </a:rPr>
              <a:t>)</a:t>
            </a:r>
          </a:p>
          <a:p>
            <a:r>
              <a:rPr lang="en-US" sz="1600" dirty="0">
                <a:latin typeface="Courier"/>
                <a:cs typeface="Courier"/>
              </a:rPr>
              <a:t>{</a:t>
            </a:r>
          </a:p>
          <a:p>
            <a:r>
              <a:rPr lang="en-US" sz="1600" dirty="0">
                <a:latin typeface="Courier"/>
                <a:cs typeface="Courier"/>
              </a:rPr>
              <a:t>	for each point[</a:t>
            </a:r>
            <a:r>
              <a:rPr lang="en-US" sz="1600" dirty="0" err="1">
                <a:latin typeface="Courier"/>
                <a:cs typeface="Courier"/>
              </a:rPr>
              <a:t>i</a:t>
            </a:r>
            <a:r>
              <a:rPr lang="en-US" sz="1600" dirty="0">
                <a:latin typeface="Courier"/>
                <a:cs typeface="Courier"/>
              </a:rPr>
              <a:t>] in </a:t>
            </a:r>
            <a:r>
              <a:rPr lang="en-US" sz="1600" dirty="0" err="1">
                <a:latin typeface="Courier"/>
                <a:cs typeface="Courier"/>
              </a:rPr>
              <a:t>array_of_points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{</a:t>
            </a:r>
          </a:p>
          <a:p>
            <a:r>
              <a:rPr lang="en-US" sz="1600" dirty="0">
                <a:latin typeface="Courier"/>
                <a:cs typeface="Courier"/>
              </a:rPr>
              <a:t>		for each remaining point[j] in </a:t>
            </a:r>
            <a:r>
              <a:rPr lang="en-US" sz="1600" dirty="0" err="1">
                <a:latin typeface="Courier"/>
                <a:cs typeface="Courier"/>
              </a:rPr>
              <a:t>array_of_points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	{</a:t>
            </a:r>
          </a:p>
          <a:p>
            <a:r>
              <a:rPr lang="en-US" sz="1600" dirty="0">
                <a:latin typeface="Courier"/>
                <a:cs typeface="Courier"/>
              </a:rPr>
              <a:t>			</a:t>
            </a:r>
            <a:r>
              <a:rPr lang="en-US" sz="1600" dirty="0" err="1">
                <a:latin typeface="Courier"/>
                <a:cs typeface="Courier"/>
              </a:rPr>
              <a:t>distance_between_ij</a:t>
            </a:r>
            <a:r>
              <a:rPr lang="en-US" sz="1600" dirty="0">
                <a:latin typeface="Courier"/>
                <a:cs typeface="Courier"/>
              </a:rPr>
              <a:t> = distance(point[</a:t>
            </a:r>
            <a:r>
              <a:rPr lang="en-US" sz="1600" dirty="0" err="1">
                <a:latin typeface="Courier"/>
                <a:cs typeface="Courier"/>
              </a:rPr>
              <a:t>i</a:t>
            </a:r>
            <a:r>
              <a:rPr lang="en-US" sz="1600" dirty="0">
                <a:latin typeface="Courier"/>
                <a:cs typeface="Courier"/>
              </a:rPr>
              <a:t>], point[j])</a:t>
            </a:r>
          </a:p>
          <a:p>
            <a:r>
              <a:rPr lang="en-US" sz="1600" dirty="0">
                <a:latin typeface="Courier"/>
                <a:cs typeface="Courier"/>
              </a:rPr>
              <a:t>			if </a:t>
            </a:r>
            <a:r>
              <a:rPr lang="en-US" sz="1600" dirty="0" err="1">
                <a:latin typeface="Courier"/>
                <a:cs typeface="Courier"/>
              </a:rPr>
              <a:t>distance_between_ij</a:t>
            </a:r>
            <a:r>
              <a:rPr lang="en-US" sz="1600" dirty="0">
                <a:latin typeface="Courier"/>
                <a:cs typeface="Courier"/>
              </a:rPr>
              <a:t> &lt;= </a:t>
            </a:r>
            <a:r>
              <a:rPr lang="en-US" sz="1600" dirty="0" err="1">
                <a:latin typeface="Courier"/>
                <a:cs typeface="Courier"/>
              </a:rPr>
              <a:t>max_n_neighbour_distance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		then </a:t>
            </a:r>
            <a:r>
              <a:rPr lang="en-US" sz="1600" dirty="0" err="1">
                <a:latin typeface="Courier"/>
                <a:cs typeface="Courier"/>
              </a:rPr>
              <a:t>neighbours</a:t>
            </a:r>
            <a:r>
              <a:rPr lang="en-US" sz="1600" dirty="0">
                <a:latin typeface="Courier"/>
                <a:cs typeface="Courier"/>
              </a:rPr>
              <a:t>[</a:t>
            </a:r>
            <a:r>
              <a:rPr lang="en-US" sz="1600" dirty="0" err="1">
                <a:latin typeface="Courier"/>
                <a:cs typeface="Courier"/>
              </a:rPr>
              <a:t>i</a:t>
            </a:r>
            <a:r>
              <a:rPr lang="en-US" sz="1600" dirty="0">
                <a:latin typeface="Courier"/>
                <a:cs typeface="Courier"/>
              </a:rPr>
              <a:t>] = </a:t>
            </a:r>
            <a:r>
              <a:rPr lang="en-US" sz="1600" dirty="0" err="1">
                <a:latin typeface="Courier"/>
                <a:cs typeface="Courier"/>
              </a:rPr>
              <a:t>add_to_neighbours</a:t>
            </a:r>
            <a:r>
              <a:rPr lang="en-US" sz="1600" dirty="0">
                <a:latin typeface="Courier"/>
                <a:cs typeface="Courier"/>
              </a:rPr>
              <a:t>(point[</a:t>
            </a:r>
            <a:r>
              <a:rPr lang="en-US" sz="1600" dirty="0" err="1">
                <a:latin typeface="Courier"/>
                <a:cs typeface="Courier"/>
              </a:rPr>
              <a:t>i</a:t>
            </a:r>
            <a:r>
              <a:rPr lang="en-US" sz="1600" dirty="0">
                <a:latin typeface="Courier"/>
                <a:cs typeface="Courier"/>
              </a:rPr>
              <a:t>],point[j])</a:t>
            </a:r>
          </a:p>
          <a:p>
            <a:r>
              <a:rPr lang="en-US" sz="1600" dirty="0">
                <a:latin typeface="Courier"/>
                <a:cs typeface="Courier"/>
              </a:rPr>
              <a:t>		}</a:t>
            </a:r>
          </a:p>
          <a:p>
            <a:r>
              <a:rPr lang="en-US" sz="1600" dirty="0">
                <a:latin typeface="Courier"/>
                <a:cs typeface="Courier"/>
              </a:rPr>
              <a:t>. . .</a:t>
            </a:r>
          </a:p>
          <a:p>
            <a:r>
              <a:rPr lang="en-US" sz="1600" dirty="0">
                <a:latin typeface="Courier"/>
                <a:cs typeface="Courier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7226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PseudoCode</a:t>
            </a:r>
            <a:r>
              <a:rPr lang="en-US" dirty="0"/>
              <a:t>:  What It Really Looked Like!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6272" r="6272"/>
          <a:stretch>
            <a:fillRect/>
          </a:stretch>
        </p:blipFill>
        <p:spPr/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13021" r="130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521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Pseudo-code: 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b="1" dirty="0"/>
              <a:t>Pseudo-code</a:t>
            </a:r>
            <a:r>
              <a:rPr lang="en-US" dirty="0"/>
              <a:t> is the term for a rough sketch of an algorithm which indicates the general expected input, output and steps, but which ‘black boxes’ the details of the functions. </a:t>
            </a:r>
          </a:p>
          <a:p>
            <a:pPr algn="just"/>
            <a:endParaRPr lang="en-US" sz="500" dirty="0"/>
          </a:p>
          <a:p>
            <a:pPr algn="just"/>
            <a:r>
              <a:rPr lang="en-US" dirty="0"/>
              <a:t>Keeping in mind the main elements of any computer language (e.g. variables, functions, logical flow, etc.) we can design an algorithm without using a specific language.</a:t>
            </a:r>
          </a:p>
          <a:p>
            <a:pPr algn="just"/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89653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515" y="1850229"/>
            <a:ext cx="6285014" cy="417855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Programming Fundamentals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Code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Designing Using Pseudo-Code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From Pseudo-Code to Runnable Code</a:t>
            </a:r>
          </a:p>
        </p:txBody>
      </p:sp>
    </p:spTree>
    <p:extLst>
      <p:ext uri="{BB962C8B-B14F-4D97-AF65-F5344CB8AC3E}">
        <p14:creationId xmlns:p14="http://schemas.microsoft.com/office/powerpoint/2010/main" val="224537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Pseudo-code: 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an input</a:t>
            </a:r>
          </a:p>
          <a:p>
            <a:endParaRPr lang="en-US" sz="500" dirty="0"/>
          </a:p>
          <a:p>
            <a:r>
              <a:rPr lang="en-US" dirty="0"/>
              <a:t>Define an output</a:t>
            </a:r>
          </a:p>
          <a:p>
            <a:endParaRPr lang="en-US" sz="500" dirty="0"/>
          </a:p>
          <a:p>
            <a:r>
              <a:rPr lang="en-US" dirty="0"/>
              <a:t>Write a set of programmatic instructions that will take you from input to output</a:t>
            </a:r>
          </a:p>
          <a:p>
            <a:endParaRPr lang="en-US" sz="500" dirty="0"/>
          </a:p>
          <a:p>
            <a:r>
              <a:rPr lang="en-US" dirty="0"/>
              <a:t>Remember that you can ‘black box’ parts of the code – describing functionality at a high level</a:t>
            </a:r>
          </a:p>
        </p:txBody>
      </p:sp>
    </p:spTree>
    <p:extLst>
      <p:ext uri="{BB962C8B-B14F-4D97-AF65-F5344CB8AC3E}">
        <p14:creationId xmlns:p14="http://schemas.microsoft.com/office/powerpoint/2010/main" val="334312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Pseudo-code:  LEVEL OF Abstraction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sz="500" dirty="0"/>
          </a:p>
          <a:p>
            <a:r>
              <a:rPr lang="en-US" b="1" dirty="0"/>
              <a:t>Getting a feel </a:t>
            </a:r>
            <a:r>
              <a:rPr lang="en-US" dirty="0"/>
              <a:t>for the right level of detail in pseudocode takes practice.</a:t>
            </a:r>
          </a:p>
          <a:p>
            <a:endParaRPr lang="en-US" sz="500" dirty="0"/>
          </a:p>
          <a:p>
            <a:r>
              <a:rPr lang="en-US" dirty="0"/>
              <a:t>To some extent, it depends on the </a:t>
            </a:r>
            <a:r>
              <a:rPr lang="en-US" b="1" dirty="0"/>
              <a:t>level of abstraction </a:t>
            </a:r>
            <a:r>
              <a:rPr lang="en-US" dirty="0"/>
              <a:t>of the programming language you will (likely) be using:</a:t>
            </a:r>
          </a:p>
          <a:p>
            <a:pPr lvl="1"/>
            <a:r>
              <a:rPr lang="en-US" dirty="0"/>
              <a:t>High-level languages – have a lot of built in functions</a:t>
            </a:r>
          </a:p>
          <a:p>
            <a:pPr lvl="1"/>
            <a:r>
              <a:rPr lang="en-US" dirty="0"/>
              <a:t>Low-level languages – many details and functions must be programmed ‘by hand’ </a:t>
            </a:r>
          </a:p>
          <a:p>
            <a:endParaRPr lang="en-US" sz="500" dirty="0"/>
          </a:p>
          <a:p>
            <a:r>
              <a:rPr lang="en-US" dirty="0"/>
              <a:t>High-level languages let you program at a higher level of abstraction.</a:t>
            </a:r>
          </a:p>
          <a:p>
            <a:endParaRPr lang="en-US" sz="500" dirty="0"/>
          </a:p>
          <a:p>
            <a:r>
              <a:rPr lang="en-US" dirty="0"/>
              <a:t>At the same time, you may sacrifice utility for understanding.</a:t>
            </a:r>
          </a:p>
        </p:txBody>
      </p:sp>
    </p:spTree>
    <p:extLst>
      <p:ext uri="{BB962C8B-B14F-4D97-AF65-F5344CB8AC3E}">
        <p14:creationId xmlns:p14="http://schemas.microsoft.com/office/powerpoint/2010/main" val="377870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Real Deal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81192" y="2180496"/>
            <a:ext cx="6238959" cy="4140767"/>
          </a:xfrm>
        </p:spPr>
        <p:txBody>
          <a:bodyPr/>
          <a:lstStyle/>
          <a:p>
            <a:pPr algn="just"/>
            <a:r>
              <a:rPr lang="en-US" dirty="0"/>
              <a:t>To go from pseudo-code to real code, there are a number of steps:</a:t>
            </a:r>
          </a:p>
          <a:p>
            <a:pPr lvl="1" algn="just"/>
            <a:r>
              <a:rPr lang="en-US" dirty="0"/>
              <a:t>Determine the appropriate syntax of the language you want to use and rewrite your pseudo-code as real code in this language</a:t>
            </a:r>
          </a:p>
          <a:p>
            <a:pPr lvl="1" algn="just"/>
            <a:r>
              <a:rPr lang="en-US" dirty="0"/>
              <a:t>Replace black box functions with real code</a:t>
            </a:r>
          </a:p>
          <a:p>
            <a:pPr lvl="1" algn="just"/>
            <a:r>
              <a:rPr lang="en-US" dirty="0"/>
              <a:t>Determine how to connect your piece of code (the software) up to the computer, so your code can be compiled/interpreted, run by the computer, receive input and generate output</a:t>
            </a:r>
          </a:p>
        </p:txBody>
      </p:sp>
      <p:sp>
        <p:nvSpPr>
          <p:cNvPr id="2" name="Rectangle 1"/>
          <p:cNvSpPr/>
          <p:nvPr/>
        </p:nvSpPr>
        <p:spPr>
          <a:xfrm>
            <a:off x="8027396" y="2367666"/>
            <a:ext cx="3480629" cy="13798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PSEUDO-CODE</a:t>
            </a:r>
          </a:p>
        </p:txBody>
      </p:sp>
      <p:sp>
        <p:nvSpPr>
          <p:cNvPr id="6" name="Rectangle 5"/>
          <p:cNvSpPr/>
          <p:nvPr/>
        </p:nvSpPr>
        <p:spPr>
          <a:xfrm>
            <a:off x="8023010" y="4448695"/>
            <a:ext cx="3480629" cy="13798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CODE-CODE</a:t>
            </a:r>
          </a:p>
        </p:txBody>
      </p:sp>
      <p:cxnSp>
        <p:nvCxnSpPr>
          <p:cNvPr id="7" name="Straight Arrow Connector 6"/>
          <p:cNvCxnSpPr>
            <a:stCxn id="2" idx="2"/>
            <a:endCxn id="6" idx="0"/>
          </p:cNvCxnSpPr>
          <p:nvPr/>
        </p:nvCxnSpPr>
        <p:spPr>
          <a:xfrm flipH="1">
            <a:off x="9763325" y="3747498"/>
            <a:ext cx="4386" cy="70119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35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Code  To Computer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Many </a:t>
            </a:r>
            <a:r>
              <a:rPr lang="en-US" b="1" dirty="0"/>
              <a:t>roadblocks</a:t>
            </a:r>
            <a:r>
              <a:rPr lang="en-US" dirty="0"/>
              <a:t> can arise when going from code – which is just text files – to having code that runs on your computer. These roadblocks can include:</a:t>
            </a:r>
          </a:p>
          <a:p>
            <a:pPr lvl="1" algn="just"/>
            <a:r>
              <a:rPr lang="en-US" dirty="0"/>
              <a:t>libraries</a:t>
            </a:r>
          </a:p>
          <a:p>
            <a:pPr lvl="1" algn="just"/>
            <a:r>
              <a:rPr lang="en-US" dirty="0"/>
              <a:t>input/output + file system</a:t>
            </a:r>
          </a:p>
          <a:p>
            <a:pPr lvl="1" algn="just"/>
            <a:r>
              <a:rPr lang="en-US" dirty="0"/>
              <a:t>compilers/interpreters</a:t>
            </a:r>
          </a:p>
          <a:p>
            <a:pPr algn="just"/>
            <a:endParaRPr lang="en-US" sz="500" dirty="0"/>
          </a:p>
          <a:p>
            <a:pPr algn="just"/>
            <a:r>
              <a:rPr lang="en-US" dirty="0"/>
              <a:t>In broad terms, a certain amount of infrastructure must be in place!</a:t>
            </a:r>
          </a:p>
          <a:p>
            <a:pPr algn="just"/>
            <a:endParaRPr lang="en-US" sz="500" dirty="0"/>
          </a:p>
          <a:p>
            <a:pPr algn="just"/>
            <a:r>
              <a:rPr lang="en-US" b="1" dirty="0"/>
              <a:t>We are taking care of much of this for you by setting up notebooks for you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19558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Much of the information about how to use a particular computer language or how to make code run on a particular hardware configuration, </a:t>
            </a:r>
            <a:r>
              <a:rPr lang="en-US" b="1" dirty="0"/>
              <a:t>is not written down </a:t>
            </a:r>
            <a:r>
              <a:rPr lang="en-US" dirty="0"/>
              <a:t>in any single </a:t>
            </a:r>
            <a:r>
              <a:rPr lang="en-US" b="1" dirty="0"/>
              <a:t>authoritative reference manual</a:t>
            </a:r>
            <a:r>
              <a:rPr lang="en-US" dirty="0"/>
              <a:t>.</a:t>
            </a:r>
          </a:p>
          <a:p>
            <a:pPr algn="just"/>
            <a:endParaRPr lang="en-US" sz="500" dirty="0"/>
          </a:p>
          <a:p>
            <a:pPr algn="just"/>
            <a:r>
              <a:rPr lang="en-US" dirty="0"/>
              <a:t>This is likely because the world of coding and computers changes so quickly.</a:t>
            </a:r>
          </a:p>
          <a:p>
            <a:pPr algn="just"/>
            <a:endParaRPr lang="en-US" sz="500" dirty="0"/>
          </a:p>
          <a:p>
            <a:pPr algn="just"/>
            <a:r>
              <a:rPr lang="en-US" dirty="0"/>
              <a:t>To successfully code, you must be </a:t>
            </a:r>
            <a:r>
              <a:rPr lang="en-US" b="1" dirty="0"/>
              <a:t>embedded in a community of coders</a:t>
            </a:r>
            <a:r>
              <a:rPr lang="en-US" dirty="0"/>
              <a:t>. Luckily, the internet has made this much easier – most questions about coding have already been answered somewhere on the internet.</a:t>
            </a:r>
          </a:p>
          <a:p>
            <a:pPr algn="just"/>
            <a:r>
              <a:rPr lang="en-US" dirty="0"/>
              <a:t>In short – </a:t>
            </a:r>
            <a:r>
              <a:rPr lang="en-US" b="1" dirty="0"/>
              <a:t>STACK EXCHANGE </a:t>
            </a:r>
            <a:r>
              <a:rPr lang="en-US" dirty="0"/>
              <a:t>(and other similar sites)</a:t>
            </a:r>
          </a:p>
        </p:txBody>
      </p:sp>
    </p:spTree>
    <p:extLst>
      <p:ext uri="{BB962C8B-B14F-4D97-AF65-F5344CB8AC3E}">
        <p14:creationId xmlns:p14="http://schemas.microsoft.com/office/powerpoint/2010/main" val="350093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Studio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753" y="700771"/>
            <a:ext cx="9688286" cy="454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79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</a:t>
            </a:r>
            <a:r>
              <a:rPr lang="en-US" b="1" dirty="0"/>
              <a:t>R</a:t>
            </a:r>
            <a:r>
              <a:rPr lang="en-US" dirty="0"/>
              <a:t> Computer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180496"/>
            <a:ext cx="4671108" cy="414076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Variables</a:t>
            </a:r>
          </a:p>
          <a:p>
            <a:r>
              <a:rPr lang="en-US" dirty="0"/>
              <a:t>Data Structures</a:t>
            </a:r>
          </a:p>
          <a:p>
            <a:r>
              <a:rPr lang="en-US" dirty="0"/>
              <a:t>Operators</a:t>
            </a:r>
          </a:p>
          <a:p>
            <a:r>
              <a:rPr lang="en-US" dirty="0"/>
              <a:t>Statements and Expressions</a:t>
            </a:r>
          </a:p>
          <a:p>
            <a:r>
              <a:rPr lang="en-US" dirty="0"/>
              <a:t>Blocks (and Scope)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Logical (Control) Flow</a:t>
            </a:r>
          </a:p>
          <a:p>
            <a:r>
              <a:rPr lang="en-US" dirty="0"/>
              <a:t>Libraries/Packages/Modules</a:t>
            </a:r>
          </a:p>
          <a:p>
            <a:r>
              <a:rPr lang="en-US" dirty="0"/>
              <a:t>Inputs/Outputs</a:t>
            </a:r>
          </a:p>
          <a:p>
            <a:r>
              <a:rPr lang="en-US" dirty="0"/>
              <a:t>Interpreters/Compilers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0606" y="2170211"/>
            <a:ext cx="4035225" cy="419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0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R: Some Key INFO (I)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4827893" cy="4140767"/>
          </a:xfrm>
        </p:spPr>
        <p:txBody>
          <a:bodyPr/>
          <a:lstStyle/>
          <a:p>
            <a:r>
              <a:rPr lang="en-US" dirty="0"/>
              <a:t>To create a </a:t>
            </a:r>
            <a:r>
              <a:rPr lang="en-US" b="1" dirty="0"/>
              <a:t>variable</a:t>
            </a:r>
            <a:r>
              <a:rPr lang="en-US" dirty="0"/>
              <a:t> in R, simply come up with a name and use the assignment operator to assign a value to the variable</a:t>
            </a:r>
          </a:p>
          <a:p>
            <a:r>
              <a:rPr lang="en-US" dirty="0"/>
              <a:t>The value might be of variable types: number, character, string, vector, list, matrix, data frame or some other object</a:t>
            </a:r>
          </a:p>
          <a:p>
            <a:r>
              <a:rPr lang="en-US" dirty="0"/>
              <a:t>R uses the data frame object a lot!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220" y="2390157"/>
            <a:ext cx="6172200" cy="3708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087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</a:t>
            </a:r>
            <a:r>
              <a:rPr lang="en-US" dirty="0" err="1"/>
              <a:t>vs</a:t>
            </a:r>
            <a:r>
              <a:rPr lang="en-US" dirty="0"/>
              <a:t> Procedural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and Python are objected oriented languages, as opposed to procedural languages.</a:t>
            </a:r>
          </a:p>
          <a:p>
            <a:endParaRPr lang="en-US" sz="500" dirty="0"/>
          </a:p>
          <a:p>
            <a:r>
              <a:rPr lang="en-US" dirty="0"/>
              <a:t>What does this mean?</a:t>
            </a:r>
          </a:p>
          <a:p>
            <a:endParaRPr lang="en-US" sz="500" dirty="0"/>
          </a:p>
          <a:p>
            <a:r>
              <a:rPr lang="en-US" dirty="0"/>
              <a:t>To understand the answer we must first understand:</a:t>
            </a:r>
          </a:p>
          <a:p>
            <a:pPr lvl="1"/>
            <a:r>
              <a:rPr lang="en-US" dirty="0"/>
              <a:t>Data Types</a:t>
            </a:r>
          </a:p>
          <a:p>
            <a:pPr lvl="1"/>
            <a:r>
              <a:rPr lang="en-US" dirty="0"/>
              <a:t>Data structures</a:t>
            </a:r>
          </a:p>
          <a:p>
            <a:pPr lvl="1"/>
            <a:r>
              <a:rPr lang="en-US" dirty="0"/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225816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Languages have a set of built in basic variable types – e.g.:</a:t>
            </a:r>
          </a:p>
          <a:p>
            <a:pPr lvl="1"/>
            <a:r>
              <a:rPr lang="en-US" dirty="0"/>
              <a:t>Integer: 5</a:t>
            </a:r>
          </a:p>
          <a:p>
            <a:pPr lvl="1"/>
            <a:r>
              <a:rPr lang="en-US" dirty="0"/>
              <a:t>Character: ‘m’</a:t>
            </a:r>
          </a:p>
          <a:p>
            <a:pPr lvl="1"/>
            <a:r>
              <a:rPr lang="en-US" dirty="0"/>
              <a:t>List: (5, 3, 9)</a:t>
            </a:r>
          </a:p>
          <a:p>
            <a:endParaRPr lang="en-US" sz="500" dirty="0"/>
          </a:p>
          <a:p>
            <a:r>
              <a:rPr lang="en-US" dirty="0"/>
              <a:t>Other variables types can be built up out of these basic types – e.g.:</a:t>
            </a:r>
          </a:p>
          <a:p>
            <a:pPr lvl="1"/>
            <a:r>
              <a:rPr lang="en-US" dirty="0"/>
              <a:t>String = list of characters: (‘t’, ‘a’, ‘b’, ‘l’, ‘e’) </a:t>
            </a:r>
          </a:p>
        </p:txBody>
      </p:sp>
    </p:spTree>
    <p:extLst>
      <p:ext uri="{BB962C8B-B14F-4D97-AF65-F5344CB8AC3E}">
        <p14:creationId xmlns:p14="http://schemas.microsoft.com/office/powerpoint/2010/main" val="402203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Program: Example in C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311" b="3181"/>
          <a:stretch/>
        </p:blipFill>
        <p:spPr>
          <a:xfrm>
            <a:off x="2020490" y="635879"/>
            <a:ext cx="8151019" cy="4641450"/>
          </a:xfrm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US" sz="1600" dirty="0"/>
              <a:t>An algorithm written in a computer language, providing instructions to a computer for carrying out a series of operations</a:t>
            </a:r>
          </a:p>
        </p:txBody>
      </p:sp>
    </p:spTree>
    <p:extLst>
      <p:ext uri="{BB962C8B-B14F-4D97-AF65-F5344CB8AC3E}">
        <p14:creationId xmlns:p14="http://schemas.microsoft.com/office/powerpoint/2010/main" val="26080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StructureS</a:t>
            </a:r>
            <a:r>
              <a:rPr lang="en-US" dirty="0"/>
              <a:t> and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/>
              <a:t>A user might want to define their own set of related variables – a data structure:</a:t>
            </a:r>
          </a:p>
          <a:p>
            <a:pPr lvl="1" algn="just"/>
            <a:r>
              <a:rPr lang="en-US" dirty="0" err="1"/>
              <a:t>struct</a:t>
            </a:r>
            <a:r>
              <a:rPr lang="en-US" dirty="0"/>
              <a:t> </a:t>
            </a:r>
            <a:r>
              <a:rPr lang="en-US" dirty="0" err="1"/>
              <a:t>myNames</a:t>
            </a:r>
            <a:r>
              <a:rPr lang="en-US" dirty="0"/>
              <a:t> = {string </a:t>
            </a:r>
            <a:r>
              <a:rPr lang="en-US" dirty="0" err="1"/>
              <a:t>firstName</a:t>
            </a:r>
            <a:r>
              <a:rPr lang="en-US" dirty="0"/>
              <a:t>, string </a:t>
            </a:r>
            <a:r>
              <a:rPr lang="en-US" dirty="0" err="1"/>
              <a:t>middleName</a:t>
            </a:r>
            <a:r>
              <a:rPr lang="en-US" dirty="0"/>
              <a:t>, string </a:t>
            </a:r>
            <a:r>
              <a:rPr lang="en-US" dirty="0" err="1"/>
              <a:t>lastName</a:t>
            </a:r>
            <a:r>
              <a:rPr lang="en-US" dirty="0"/>
              <a:t>}</a:t>
            </a:r>
          </a:p>
          <a:p>
            <a:pPr lvl="1" algn="just"/>
            <a:r>
              <a:rPr lang="en-US" dirty="0" err="1"/>
              <a:t>jenNames</a:t>
            </a:r>
            <a:r>
              <a:rPr lang="en-US" dirty="0"/>
              <a:t> might be a variable of type </a:t>
            </a:r>
            <a:r>
              <a:rPr lang="en-US" dirty="0" err="1"/>
              <a:t>myNames</a:t>
            </a:r>
            <a:r>
              <a:rPr lang="en-US" dirty="0"/>
              <a:t>, with </a:t>
            </a:r>
            <a:r>
              <a:rPr lang="en-US" dirty="0" err="1"/>
              <a:t>firstName</a:t>
            </a:r>
            <a:r>
              <a:rPr lang="en-US" dirty="0"/>
              <a:t> = Jen, </a:t>
            </a:r>
            <a:r>
              <a:rPr lang="en-US" dirty="0" err="1"/>
              <a:t>middleName</a:t>
            </a:r>
            <a:r>
              <a:rPr lang="en-US" dirty="0"/>
              <a:t> = Adele, </a:t>
            </a:r>
            <a:r>
              <a:rPr lang="en-US" dirty="0" err="1"/>
              <a:t>lastName</a:t>
            </a:r>
            <a:r>
              <a:rPr lang="en-US" dirty="0"/>
              <a:t> = Schellinck</a:t>
            </a:r>
          </a:p>
          <a:p>
            <a:pPr algn="just"/>
            <a:endParaRPr lang="en-US" sz="500" dirty="0"/>
          </a:p>
          <a:p>
            <a:pPr algn="just"/>
            <a:r>
              <a:rPr lang="en-US" dirty="0"/>
              <a:t>In addition a programmer might want to always be able to carry out a set of predefined instructions, or functions, on that data structure:</a:t>
            </a:r>
          </a:p>
          <a:p>
            <a:pPr lvl="1" algn="just"/>
            <a:r>
              <a:rPr lang="en-US" dirty="0" err="1"/>
              <a:t>jenNames.print_middle_name</a:t>
            </a:r>
            <a:endParaRPr lang="en-US" dirty="0"/>
          </a:p>
          <a:p>
            <a:pPr algn="just"/>
            <a:endParaRPr lang="en-US" sz="500" dirty="0"/>
          </a:p>
          <a:p>
            <a:pPr algn="just"/>
            <a:r>
              <a:rPr lang="en-US" dirty="0"/>
              <a:t>An object is </a:t>
            </a:r>
            <a:r>
              <a:rPr lang="en-US" b="1" dirty="0"/>
              <a:t>loosely</a:t>
            </a:r>
            <a:r>
              <a:rPr lang="en-US" dirty="0"/>
              <a:t> defined as a user defined data structure plus a set of functions that goes along with that data structure.</a:t>
            </a:r>
          </a:p>
        </p:txBody>
      </p:sp>
    </p:spTree>
    <p:extLst>
      <p:ext uri="{BB962C8B-B14F-4D97-AF65-F5344CB8AC3E}">
        <p14:creationId xmlns:p14="http://schemas.microsoft.com/office/powerpoint/2010/main" val="100973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data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frame </a:t>
            </a:r>
            <a:r>
              <a:rPr lang="en-US" b="1" dirty="0"/>
              <a:t>object</a:t>
            </a:r>
            <a:r>
              <a:rPr lang="en-US" dirty="0"/>
              <a:t> in R is structured similar to a spreadsheet in Excel:</a:t>
            </a:r>
          </a:p>
          <a:p>
            <a:pPr lvl="1"/>
            <a:r>
              <a:rPr lang="en-US" dirty="0"/>
              <a:t>It has rows and columns, with associated row and column names</a:t>
            </a:r>
          </a:p>
          <a:p>
            <a:pPr lvl="1"/>
            <a:r>
              <a:rPr lang="en-US" dirty="0"/>
              <a:t>You can carry out predefined operations on specific values, on selected rows or selected columns</a:t>
            </a:r>
          </a:p>
          <a:p>
            <a:endParaRPr lang="en-US" sz="500" dirty="0"/>
          </a:p>
          <a:p>
            <a:r>
              <a:rPr lang="en-US" dirty="0"/>
              <a:t>People familiar working with databases, AND people used to working with more vector-focused languages (e.g. Java) might find the data frame implementation in R frustrating!</a:t>
            </a:r>
          </a:p>
        </p:txBody>
      </p:sp>
    </p:spTree>
    <p:extLst>
      <p:ext uri="{BB962C8B-B14F-4D97-AF65-F5344CB8AC3E}">
        <p14:creationId xmlns:p14="http://schemas.microsoft.com/office/powerpoint/2010/main" val="227974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Compiled </a:t>
            </a:r>
            <a:r>
              <a:rPr lang="en-US" dirty="0" err="1"/>
              <a:t>vs</a:t>
            </a:r>
            <a:r>
              <a:rPr lang="en-US" dirty="0"/>
              <a:t> Interpreted Languages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Compiled Language</a:t>
            </a:r>
            <a:r>
              <a:rPr lang="en-US" dirty="0"/>
              <a:t>: Program is written as a whole, compiler checks the code </a:t>
            </a:r>
            <a:r>
              <a:rPr lang="en-US" b="1" dirty="0"/>
              <a:t>as a whole </a:t>
            </a:r>
            <a:r>
              <a:rPr lang="en-US" dirty="0"/>
              <a:t>and turns it into a low level language</a:t>
            </a:r>
          </a:p>
          <a:p>
            <a:endParaRPr lang="en-US" sz="500" b="1" dirty="0"/>
          </a:p>
          <a:p>
            <a:r>
              <a:rPr lang="en-US" b="1" dirty="0"/>
              <a:t>Interpreted Language</a:t>
            </a:r>
            <a:r>
              <a:rPr lang="en-US" dirty="0"/>
              <a:t>: Interpreter reads, turns into low-level code, and carries out </a:t>
            </a:r>
            <a:r>
              <a:rPr lang="en-US" b="1" dirty="0"/>
              <a:t>one statement at a time</a:t>
            </a:r>
            <a:r>
              <a:rPr lang="en-US" dirty="0"/>
              <a:t>.</a:t>
            </a:r>
          </a:p>
          <a:p>
            <a:endParaRPr lang="en-US" sz="500" dirty="0"/>
          </a:p>
          <a:p>
            <a:r>
              <a:rPr lang="en-US" dirty="0"/>
              <a:t>Using an interpreter lets you program in a more free-form, improvisational way – like playing jazz instead of classical music.</a:t>
            </a:r>
          </a:p>
          <a:p>
            <a:endParaRPr lang="en-US" sz="500" dirty="0"/>
          </a:p>
          <a:p>
            <a:r>
              <a:rPr lang="en-US" dirty="0"/>
              <a:t>This can be useful if you are doing exploratory work, but you can run into trouble if you use this strategy to generate larger or more substantial programs.</a:t>
            </a:r>
          </a:p>
        </p:txBody>
      </p:sp>
    </p:spTree>
    <p:extLst>
      <p:ext uri="{BB962C8B-B14F-4D97-AF65-F5344CB8AC3E}">
        <p14:creationId xmlns:p14="http://schemas.microsoft.com/office/powerpoint/2010/main" val="328529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Debugging is mostly about revealing what is in memory at different points in the control flow of the code – is the code doing what you think it is?</a:t>
            </a:r>
          </a:p>
          <a:p>
            <a:endParaRPr lang="en-US" sz="500" dirty="0"/>
          </a:p>
          <a:p>
            <a:r>
              <a:rPr lang="en-US" dirty="0"/>
              <a:t>Debugging is a bit of an art form</a:t>
            </a:r>
          </a:p>
          <a:p>
            <a:endParaRPr lang="en-US" sz="500" dirty="0"/>
          </a:p>
          <a:p>
            <a:r>
              <a:rPr lang="en-US" dirty="0"/>
              <a:t>Debugging requires you to be a detective</a:t>
            </a:r>
          </a:p>
          <a:p>
            <a:endParaRPr lang="en-US" sz="500" dirty="0"/>
          </a:p>
          <a:p>
            <a:r>
              <a:rPr lang="en-US" dirty="0"/>
              <a:t>Debugging teaches you perseverance</a:t>
            </a:r>
          </a:p>
          <a:p>
            <a:endParaRPr lang="en-US" sz="500" dirty="0"/>
          </a:p>
          <a:p>
            <a:r>
              <a:rPr lang="en-US" dirty="0"/>
              <a:t>There are debugging tools that can help you all of this</a:t>
            </a:r>
          </a:p>
        </p:txBody>
      </p:sp>
    </p:spTree>
    <p:extLst>
      <p:ext uri="{BB962C8B-B14F-4D97-AF65-F5344CB8AC3E}">
        <p14:creationId xmlns:p14="http://schemas.microsoft.com/office/powerpoint/2010/main" val="377836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Relevant Computer Science Frameworks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Languages (Computer, Mark Up)</a:t>
            </a:r>
          </a:p>
          <a:p>
            <a:endParaRPr lang="en-US" sz="500" dirty="0"/>
          </a:p>
          <a:p>
            <a:r>
              <a:rPr lang="en-US" dirty="0"/>
              <a:t>Libraries/APIs</a:t>
            </a:r>
          </a:p>
          <a:p>
            <a:endParaRPr lang="en-US" sz="500" dirty="0"/>
          </a:p>
          <a:p>
            <a:r>
              <a:rPr lang="en-US" dirty="0"/>
              <a:t>Software (Applications, Utilities, Systems)</a:t>
            </a:r>
          </a:p>
          <a:p>
            <a:endParaRPr lang="en-US" sz="500" dirty="0"/>
          </a:p>
          <a:p>
            <a:r>
              <a:rPr lang="en-US" dirty="0"/>
              <a:t>Code (Open-Source, </a:t>
            </a:r>
            <a:r>
              <a:rPr lang="en-US" dirty="0" err="1"/>
              <a:t>Uncompiled</a:t>
            </a:r>
            <a:r>
              <a:rPr lang="en-US" dirty="0"/>
              <a:t>)</a:t>
            </a:r>
          </a:p>
          <a:p>
            <a:endParaRPr lang="en-US" sz="500" dirty="0"/>
          </a:p>
          <a:p>
            <a:r>
              <a:rPr lang="en-US" dirty="0"/>
              <a:t>Protocol/Standard</a:t>
            </a:r>
          </a:p>
          <a:p>
            <a:endParaRPr lang="en-US" sz="500" dirty="0"/>
          </a:p>
          <a:p>
            <a:r>
              <a:rPr lang="en-US" dirty="0"/>
              <a:t>Programming Models/Styles</a:t>
            </a:r>
          </a:p>
        </p:txBody>
      </p:sp>
    </p:spTree>
    <p:extLst>
      <p:ext uri="{BB962C8B-B14F-4D97-AF65-F5344CB8AC3E}">
        <p14:creationId xmlns:p14="http://schemas.microsoft.com/office/powerpoint/2010/main" val="150490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Program: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An </a:t>
            </a:r>
            <a:r>
              <a:rPr lang="en-US" b="1" dirty="0"/>
              <a:t>algorithm</a:t>
            </a:r>
            <a:r>
              <a:rPr lang="en-US" dirty="0"/>
              <a:t>, written in a </a:t>
            </a:r>
            <a:r>
              <a:rPr lang="en-US" b="1" dirty="0"/>
              <a:t>computer language</a:t>
            </a:r>
            <a:r>
              <a:rPr lang="en-US" dirty="0"/>
              <a:t>, that provides instructions to a computer for carrying out a </a:t>
            </a:r>
            <a:r>
              <a:rPr lang="en-US" b="1" dirty="0"/>
              <a:t>sequence</a:t>
            </a:r>
            <a:r>
              <a:rPr lang="en-US" dirty="0"/>
              <a:t> of </a:t>
            </a:r>
            <a:r>
              <a:rPr lang="en-US" b="1" dirty="0"/>
              <a:t>operations</a:t>
            </a:r>
            <a:r>
              <a:rPr lang="en-US" dirty="0"/>
              <a:t>.</a:t>
            </a:r>
          </a:p>
          <a:p>
            <a:pPr algn="just"/>
            <a:endParaRPr lang="en-US" sz="500" dirty="0"/>
          </a:p>
          <a:p>
            <a:pPr algn="just"/>
            <a:r>
              <a:rPr lang="en-US" dirty="0"/>
              <a:t>It can be </a:t>
            </a:r>
            <a:r>
              <a:rPr lang="en-US" b="1" dirty="0"/>
              <a:t>compiled</a:t>
            </a:r>
            <a:r>
              <a:rPr lang="en-US" dirty="0"/>
              <a:t> or </a:t>
            </a:r>
            <a:r>
              <a:rPr lang="en-US" b="1" dirty="0"/>
              <a:t>interpreted</a:t>
            </a:r>
            <a:r>
              <a:rPr lang="en-US" dirty="0"/>
              <a:t> as a series of hardware operations, carried out by the </a:t>
            </a:r>
            <a:r>
              <a:rPr lang="en-US" b="1" dirty="0"/>
              <a:t>electrical components </a:t>
            </a:r>
            <a:r>
              <a:rPr lang="en-US" dirty="0"/>
              <a:t>of a computer.</a:t>
            </a:r>
          </a:p>
        </p:txBody>
      </p:sp>
    </p:spTree>
    <p:extLst>
      <p:ext uri="{BB962C8B-B14F-4D97-AF65-F5344CB8AC3E}">
        <p14:creationId xmlns:p14="http://schemas.microsoft.com/office/powerpoint/2010/main" val="3651176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LANGUAGE: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Alphabet:</a:t>
            </a:r>
            <a:r>
              <a:rPr lang="en-US" dirty="0"/>
              <a:t> {‘a’, ‘b’, ‘C’, ‘D’,’!’}</a:t>
            </a:r>
          </a:p>
          <a:p>
            <a:endParaRPr lang="en-US" sz="500" dirty="0"/>
          </a:p>
          <a:p>
            <a:r>
              <a:rPr lang="en-US" b="1" dirty="0"/>
              <a:t>Rules (Grammar):</a:t>
            </a:r>
          </a:p>
          <a:p>
            <a:pPr lvl="1"/>
            <a:r>
              <a:rPr lang="en-US" dirty="0"/>
              <a:t>letters may be placed to the left or right of another letter</a:t>
            </a:r>
          </a:p>
          <a:p>
            <a:pPr lvl="1"/>
            <a:r>
              <a:rPr lang="en-US" dirty="0"/>
              <a:t>a letter instance must always have another instance of the same letter to either the left or the right</a:t>
            </a:r>
          </a:p>
          <a:p>
            <a:pPr lvl="1"/>
            <a:r>
              <a:rPr lang="en-US" dirty="0"/>
              <a:t>upper case letters must always have a lower case letter to the left or right</a:t>
            </a:r>
          </a:p>
        </p:txBody>
      </p:sp>
    </p:spTree>
    <p:extLst>
      <p:ext uri="{BB962C8B-B14F-4D97-AF65-F5344CB8AC3E}">
        <p14:creationId xmlns:p14="http://schemas.microsoft.com/office/powerpoint/2010/main" val="301120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LANGUAGE: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866896"/>
            <a:ext cx="11029615" cy="4140767"/>
          </a:xfrm>
        </p:spPr>
        <p:txBody>
          <a:bodyPr/>
          <a:lstStyle/>
          <a:p>
            <a:r>
              <a:rPr lang="en-US" dirty="0"/>
              <a:t>In a formal language:</a:t>
            </a:r>
          </a:p>
          <a:p>
            <a:pPr lvl="1"/>
            <a:r>
              <a:rPr lang="en-US" dirty="0"/>
              <a:t>words are created from a pre-defined alphabet</a:t>
            </a:r>
          </a:p>
          <a:p>
            <a:pPr lvl="1"/>
            <a:r>
              <a:rPr lang="en-US" dirty="0"/>
              <a:t>a grammar provides rules about how letters may be combined to form words</a:t>
            </a:r>
          </a:p>
        </p:txBody>
      </p:sp>
    </p:spTree>
    <p:extLst>
      <p:ext uri="{BB962C8B-B14F-4D97-AF65-F5344CB8AC3E}">
        <p14:creationId xmlns:p14="http://schemas.microsoft.com/office/powerpoint/2010/main" val="243263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Language: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(formal) language constructed to provide instructions </a:t>
            </a:r>
            <a:r>
              <a:rPr lang="en-US" b="1" dirty="0"/>
              <a:t>to a computer</a:t>
            </a:r>
            <a:r>
              <a:rPr lang="en-US" dirty="0"/>
              <a:t>, such that it can be compiled into low-level instructions that the computer processor can </a:t>
            </a:r>
            <a:r>
              <a:rPr lang="en-US" b="1" dirty="0"/>
              <a:t>carry out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5870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Language: FORMAL DEFINITION OF C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2223" r="963" b="22223"/>
          <a:stretch/>
        </p:blipFill>
        <p:spPr>
          <a:xfrm>
            <a:off x="504896" y="599725"/>
            <a:ext cx="11182208" cy="4163864"/>
          </a:xfrm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A language constructed to provide instructions to a computer</a:t>
            </a:r>
          </a:p>
        </p:txBody>
      </p:sp>
    </p:spTree>
    <p:extLst>
      <p:ext uri="{BB962C8B-B14F-4D97-AF65-F5344CB8AC3E}">
        <p14:creationId xmlns:p14="http://schemas.microsoft.com/office/powerpoint/2010/main" val="41582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Program: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</a:t>
            </a:r>
            <a:r>
              <a:rPr lang="en-US" b="1" dirty="0"/>
              <a:t>algorithm</a:t>
            </a:r>
            <a:r>
              <a:rPr lang="en-US" dirty="0"/>
              <a:t>, written in a </a:t>
            </a:r>
            <a:r>
              <a:rPr lang="en-US" b="1" dirty="0"/>
              <a:t>computer language</a:t>
            </a:r>
            <a:r>
              <a:rPr lang="en-US" dirty="0"/>
              <a:t>, that provides instructions to a computer for carrying out a </a:t>
            </a:r>
            <a:r>
              <a:rPr lang="en-US" b="1" dirty="0"/>
              <a:t>sequence</a:t>
            </a:r>
            <a:r>
              <a:rPr lang="en-US" dirty="0"/>
              <a:t> of </a:t>
            </a:r>
            <a:r>
              <a:rPr lang="en-US" b="1" dirty="0"/>
              <a:t>operations</a:t>
            </a:r>
            <a:r>
              <a:rPr lang="en-US" dirty="0"/>
              <a:t>.</a:t>
            </a:r>
          </a:p>
          <a:p>
            <a:endParaRPr lang="en-US" sz="500" dirty="0"/>
          </a:p>
          <a:p>
            <a:r>
              <a:rPr lang="en-US" dirty="0"/>
              <a:t>It can be </a:t>
            </a:r>
            <a:r>
              <a:rPr lang="en-US" b="1" dirty="0"/>
              <a:t>compiled</a:t>
            </a:r>
            <a:r>
              <a:rPr lang="en-US" dirty="0"/>
              <a:t> or </a:t>
            </a:r>
            <a:r>
              <a:rPr lang="en-US" b="1" dirty="0"/>
              <a:t>interpreted</a:t>
            </a:r>
            <a:r>
              <a:rPr lang="en-US" dirty="0"/>
              <a:t> as a series of hardware operations, carried out by the </a:t>
            </a:r>
            <a:r>
              <a:rPr lang="en-US" b="1" dirty="0"/>
              <a:t>electrical components </a:t>
            </a:r>
            <a:r>
              <a:rPr lang="en-US" dirty="0"/>
              <a:t>of a computer.</a:t>
            </a:r>
          </a:p>
        </p:txBody>
      </p:sp>
    </p:spTree>
    <p:extLst>
      <p:ext uri="{BB962C8B-B14F-4D97-AF65-F5344CB8AC3E}">
        <p14:creationId xmlns:p14="http://schemas.microsoft.com/office/powerpoint/2010/main" val="685946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356</TotalTime>
  <Words>1738</Words>
  <Application>Microsoft Macintosh PowerPoint</Application>
  <PresentationFormat>Custom</PresentationFormat>
  <Paragraphs>215</Paragraphs>
  <Slides>34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Dividend</vt:lpstr>
      <vt:lpstr>BASICS OF PROGRAMMING</vt:lpstr>
      <vt:lpstr>OUTLINE</vt:lpstr>
      <vt:lpstr>Computer Program: Example in C</vt:lpstr>
      <vt:lpstr>Computer Program: Definition</vt:lpstr>
      <vt:lpstr>Formal LANGUAGE: EXAMPLE</vt:lpstr>
      <vt:lpstr>Formal LANGUAGE: DEFINITION</vt:lpstr>
      <vt:lpstr>Computer Language: Definition</vt:lpstr>
      <vt:lpstr>Computer Language: FORMAL DEFINITION OF C</vt:lpstr>
      <vt:lpstr>Computer Program: Definition</vt:lpstr>
      <vt:lpstr>Algorithm: Example</vt:lpstr>
      <vt:lpstr>Algorithm: Definition</vt:lpstr>
      <vt:lpstr>Computer Program: Details</vt:lpstr>
      <vt:lpstr>Computer Programs: The Big PICTURE</vt:lpstr>
      <vt:lpstr>Elements of Computer Code</vt:lpstr>
      <vt:lpstr>PowerPoint Presentation</vt:lpstr>
      <vt:lpstr>Design Components</vt:lpstr>
      <vt:lpstr>Pseudo-code:  EXAMPLE</vt:lpstr>
      <vt:lpstr>PseudoCode:  What It Really Looked Like!</vt:lpstr>
      <vt:lpstr>Pseudo-code:  Description</vt:lpstr>
      <vt:lpstr>Pseudo-code:  Strategy</vt:lpstr>
      <vt:lpstr>Pseudo-code:  LEVEL OF Abstraction</vt:lpstr>
      <vt:lpstr>The Real Deal</vt:lpstr>
      <vt:lpstr>From Code  To Computer</vt:lpstr>
      <vt:lpstr>Programming Resources</vt:lpstr>
      <vt:lpstr>R Studio</vt:lpstr>
      <vt:lpstr>Components of R Computer Code</vt:lpstr>
      <vt:lpstr>R: Some Key INFO (I)</vt:lpstr>
      <vt:lpstr>Object Oriented vs Procedural Languages</vt:lpstr>
      <vt:lpstr>Data Types</vt:lpstr>
      <vt:lpstr>Data StructureS and Objects</vt:lpstr>
      <vt:lpstr>R data Frames</vt:lpstr>
      <vt:lpstr>Compiled vs Interpreted Languages</vt:lpstr>
      <vt:lpstr>Debugging</vt:lpstr>
      <vt:lpstr>Some Relevant Computer Science Frameworks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universals</dc:title>
  <dc:creator>pboily</dc:creator>
  <cp:lastModifiedBy>J. Schellinck</cp:lastModifiedBy>
  <cp:revision>53</cp:revision>
  <dcterms:created xsi:type="dcterms:W3CDTF">2018-12-12T19:39:04Z</dcterms:created>
  <dcterms:modified xsi:type="dcterms:W3CDTF">2019-10-22T20:45:53Z</dcterms:modified>
</cp:coreProperties>
</file>

<file path=docProps/thumbnail.jpeg>
</file>